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02" r:id="rId11"/>
    <p:sldId id="307" r:id="rId12"/>
    <p:sldId id="308" r:id="rId13"/>
    <p:sldId id="300" r:id="rId14"/>
    <p:sldId id="311" r:id="rId15"/>
    <p:sldId id="309" r:id="rId16"/>
    <p:sldId id="313" r:id="rId17"/>
    <p:sldId id="317" r:id="rId18"/>
    <p:sldId id="314" r:id="rId19"/>
    <p:sldId id="315" r:id="rId20"/>
    <p:sldId id="316" r:id="rId2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nikve" initials="n" lastIdx="1" clrIdx="1"/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132BDC"/>
    <a:srgbClr val="4A5EE6"/>
    <a:srgbClr val="F6310A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26"/>
  </p:normalViewPr>
  <p:slideViewPr>
    <p:cSldViewPr snapToGrid="0">
      <p:cViewPr varScale="1">
        <p:scale>
          <a:sx n="77" d="100"/>
          <a:sy n="77" d="100"/>
        </p:scale>
        <p:origin x="749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434662184832784E-2"/>
          <c:y val="0.15559850902905428"/>
          <c:w val="0.88740545006032401"/>
          <c:h val="0.773217087329708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002060"/>
            </a:solidFill>
            <a:ln w="9525" cap="flat" cmpd="sng" algn="ctr">
              <a:noFill/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0-4B71-A00A-0129AFA9018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 w="9525" cap="flat" cmpd="sng" algn="ctr">
              <a:noFill/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55.5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50-4B71-A00A-0129AFA9018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9525" cap="flat" cmpd="sng" algn="ctr">
              <a:noFill/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75.2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50-4B71-A00A-0129AFA9018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FFFF00"/>
            </a:solidFill>
            <a:ln w="9525" cap="flat" cmpd="sng" algn="ctr">
              <a:noFill/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86.1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50-4B71-A00A-0129AFA9018E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00B0F0"/>
            </a:solidFill>
            <a:ln w="9525" cap="flat" cmpd="sng" algn="ctr">
              <a:noFill/>
              <a:miter lim="800000"/>
            </a:ln>
            <a:effectLst>
              <a:glow rad="63500">
                <a:schemeClr val="accent5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Лист1!$F$2</c:f>
              <c:numCache>
                <c:formatCode>General</c:formatCode>
                <c:ptCount val="1"/>
                <c:pt idx="0">
                  <c:v>90.5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50-4B71-A00A-0129AFA9018E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92D050"/>
            </a:solidFill>
            <a:ln w="9525" cap="flat" cmpd="sng" algn="ctr">
              <a:noFill/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925461666662374"/>
                      <c:h val="8.387395912281220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4446-4FBD-B4E9-40FE1F5893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Лист1!$G$2</c:f>
              <c:numCache>
                <c:formatCode>General</c:formatCode>
                <c:ptCount val="1"/>
                <c:pt idx="0">
                  <c:v>95.7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50-4B71-A00A-0129AFA9018E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4A5EE6"/>
            </a:solidFill>
            <a:ln w="9525" cap="flat" cmpd="sng" algn="ctr">
              <a:noFill/>
              <a:miter lim="800000"/>
            </a:ln>
            <a:effectLst>
              <a:glow rad="63500">
                <a:schemeClr val="accent1">
                  <a:lumMod val="60000"/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Лист1!$H$2</c:f>
              <c:numCache>
                <c:formatCode>General</c:formatCode>
                <c:ptCount val="1"/>
                <c:pt idx="0">
                  <c:v>143.80000000000001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50-4B71-A00A-0129AFA9018E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rgbClr val="F6310A"/>
            </a:solidFill>
            <a:ln w="9525" cap="flat" cmpd="sng" algn="ctr">
              <a:noFill/>
              <a:miter lim="800000"/>
            </a:ln>
            <a:effectLst>
              <a:glow rad="63500">
                <a:schemeClr val="accent2">
                  <a:lumMod val="60000"/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ru-RU"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Лист1!$I$2</c:f>
              <c:numCache>
                <c:formatCode>General</c:formatCode>
                <c:ptCount val="1"/>
                <c:pt idx="0">
                  <c:v>198.2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B50-4B71-A00A-0129AFA9018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334703016"/>
        <c:axId val="334701576"/>
      </c:barChart>
      <c:catAx>
        <c:axId val="334703016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4701576"/>
        <c:crosses val="autoZero"/>
        <c:auto val="1"/>
        <c:lblAlgn val="ctr"/>
        <c:lblOffset val="100"/>
        <c:noMultiLvlLbl val="0"/>
      </c:catAx>
      <c:valAx>
        <c:axId val="33470157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2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ru-RU"/>
          </a:p>
        </c:txPr>
        <c:crossAx val="334703016"/>
        <c:crosses val="autoZero"/>
        <c:crossBetween val="between"/>
      </c:valAx>
      <c:spPr>
        <a:noFill/>
        <a:ln>
          <a:solidFill>
            <a:schemeClr val="tx1">
              <a:lumMod val="95000"/>
              <a:lumOff val="5000"/>
            </a:schemeClr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2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ru-RU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488ff8ba-881e-4bc3-8017-9cfdeb44b9f4}"/>
      </c:ext>
    </c:extLst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lang="ru-RU"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5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5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27T18:45:33.019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Заполнитель даты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B9E520-E069-0742-BD97-ED28BB08EC53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4" name="Заполнитель нижнего колонтитула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Заполнитель даты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F85F30-A497-F84E-BC49-B57AB2B760AA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4" name="Заполнитель образ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/>
              <a:t>Щелкните, чтобы изменить стили текста образца слайда</a:t>
            </a:r>
          </a:p>
          <a:p>
            <a:pPr lvl="1" rtl="0"/>
            <a:r>
              <a:rPr lang="en-US"/>
              <a:t>Второй уровень</a:t>
            </a:r>
          </a:p>
          <a:p>
            <a:pPr lvl="2" rtl="0"/>
            <a:r>
              <a:rPr lang="en-US"/>
              <a:t>Третий уровень</a:t>
            </a:r>
          </a:p>
          <a:p>
            <a:pPr lvl="3" rtl="0"/>
            <a:r>
              <a:rPr lang="en-US"/>
              <a:t>Четвертый уровень</a:t>
            </a:r>
          </a:p>
          <a:p>
            <a:pPr lvl="4" rtl="0"/>
            <a:r>
              <a:rPr lang="en-US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3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 contrast="60000"/>
                    </a14:imgEffect>
                    <a14:imgEffect>
                      <a14:colorTemperature colorTemp="10546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550" b="8386"/>
          <a:stretch>
            <a:fillRect/>
          </a:stretch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en-US"/>
              <a:t>ЩЕЛКНИТЕ, ЧТОБЫ ИЗМЕНИТЬ СТИЛЬ ОБРАЗЦА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n-US"/>
              <a:t>НАЖМИТЕ, ЧТОБЫ ИЗМЕНИТЬ ОБРАЗЕЦ ЗАГОЛОВКА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21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6" name="Заполнитель содержимого 3"/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2" name="Заполнитель нижнего колонтитула 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/>
              <a:t>Заголовок презентации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n-US"/>
              <a:t>НАЖМИТЕ, ЧТОБЫ ИЗМЕНИТЬ ОБРАЗЕЦ ЗАГОЛОВКА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/>
          </a:p>
        </p:txBody>
      </p:sp>
      <p:sp>
        <p:nvSpPr>
          <p:cNvPr id="2" name="Заполнитель нижнего колонтитула 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/>
              <a:t>Заголовок презентации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n-US"/>
              <a:t>НАЖМИТЕ, ЧТОБЫ ИЗМЕНИТЬ ОБРАЗЕЦ ЗАГОЛОВКА</a:t>
            </a:r>
          </a:p>
        </p:txBody>
      </p:sp>
      <p:sp>
        <p:nvSpPr>
          <p:cNvPr id="5" name="Объект 3"/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21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6" name="Заполнитель содержимого 3"/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8" name="Замещающая рамка рисунка 17"/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полнитель нижнего колонтитула 1"/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en-US"/>
              <a:t>Заголовок презентации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ом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 contrast="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Полилиния 12"/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</a:lstStyle>
          <a:p>
            <a:pPr rtl="0"/>
            <a:r>
              <a:rPr lang="en-US"/>
              <a:t>ОБРАЗЕЦ ЗАГОЛОВКА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en-US"/>
              <a:t>ЩЕЛКНИТЕ, ЧТОБЫ ИЗМЕНИТЬ СТИЛЬ ОБРАЗЦА ЗАГОЛОВКА</a:t>
            </a:r>
          </a:p>
        </p:txBody>
      </p:sp>
      <p:sp>
        <p:nvSpPr>
          <p:cNvPr id="5" name="Замещающая рамка рисунка 4"/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Заполнитель содержимого 2"/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US"/>
              <a:t>Щелкните, чтобы изменить стили основного текста</a:t>
            </a: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Заполнитель нижнего колонтитула 1"/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 rtlCol="0"/>
          <a:lstStyle/>
          <a:p>
            <a:pPr rtl="0"/>
            <a:r>
              <a:rPr lang="en-US"/>
              <a:t>Заголовок презентации</a:t>
            </a:r>
          </a:p>
        </p:txBody>
      </p:sp>
      <p:sp>
        <p:nvSpPr>
          <p:cNvPr id="13" name="Заполнитель номера слайда 4"/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ЩЕЛКНИТЕ, ЧТОБЫ ИЗМЕНИТЬ СТИЛЬ ОБРАЗЦА ЗАГОЛОВКА</a:t>
            </a:r>
          </a:p>
        </p:txBody>
      </p:sp>
      <p:sp>
        <p:nvSpPr>
          <p:cNvPr id="6" name="Замещающая рамка рисунка 5"/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Овал 6"/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/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pPr rtl="0"/>
            <a:r>
              <a:rPr lang="en-US"/>
              <a:t>НАЖМИТЕ, ЧТОБЫ ИЗМЕНИТЬ ОБРАЗЕЦ ЗАГОЛОВКА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Замещающая рамка рисунка 8"/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/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Заголовок 1"/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en-US"/>
              <a:t>ЩЕЛКНИТЕ, ЧТОБЫ ИЗМЕНИТЬ СТИЛЬ ОБРАЗЦА ЗАГОЛОВКА</a:t>
            </a:r>
          </a:p>
        </p:txBody>
      </p:sp>
      <p:sp>
        <p:nvSpPr>
          <p:cNvPr id="1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0"/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Рисунок 14" descr="Современный дом с кубическим дизайном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 contrast="-1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406" r="17667" b="23487"/>
          <a:stretch>
            <a:fillRect/>
          </a:stretch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pPr rtl="0"/>
            <a:r>
              <a:rPr lang="en-US"/>
              <a:t>СТИЛЬ ОБРАЗЦА ЗАГОЛОВКА</a:t>
            </a:r>
          </a:p>
        </p:txBody>
      </p:sp>
      <p:sp>
        <p:nvSpPr>
          <p:cNvPr id="6" name="Замещающий текст 5"/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 rtlCol="0"/>
          <a:lstStyle>
            <a:lvl1pPr marL="28321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Заполнитель нижнего колонтитула 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/>
              <a:t>Заголовок презентации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Замещающая рамка рисунка 14" descr="Белая современная архитектура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Замещающая рамка рисунка 14" descr="Белая современная архитектура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>
            <a:lvl1pPr algn="ctr">
              <a:defRPr sz="4500" cap="all" baseline="0"/>
            </a:lvl1pPr>
          </a:lstStyle>
          <a:p>
            <a:pPr rtl="0"/>
            <a:r>
              <a:rPr lang="en-US"/>
              <a:t>ЩЕЛКНИТЕ, ЧТОБЫ ИЗМЕНИТЬ СТИЛЬ ОБРАЗЦА ЗАГОЛОВКА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 rtlCol="0">
            <a:noAutofit/>
          </a:bodyPr>
          <a:lstStyle>
            <a:lvl1pPr>
              <a:defRPr sz="3200" baseline="0"/>
            </a:lvl1pPr>
          </a:lstStyle>
          <a:p>
            <a:pPr rtl="0"/>
            <a:r>
              <a:rPr lang="en-US"/>
              <a:t>ЩЕЛКНИТЕ, ЧТОБЫ ИЗМЕНИТЬ СТИЛЬ ОБРАЗЦА ЗАГОЛОВКА</a:t>
            </a:r>
          </a:p>
        </p:txBody>
      </p:sp>
      <p:sp>
        <p:nvSpPr>
          <p:cNvPr id="14" name="Замещающая рамка рисунка 13"/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Объект 3"/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210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Заполнитель содержимого 3"/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210" indent="-28321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/>
              <a:t>Заголовок презентации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en-US"/>
              <a:t>НАЖМИТЕ, ЧТОБЫ ИЗМЕНИТЬ ОБРАЗЕЦ ЗАГОЛОВКА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6" name="Заполнитель содержимого 3"/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2" name="Заполнитель нижнего колонтитула 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/>
              <a:t>Заголовок презентации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n-US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/>
              <a:t>ЩЕЛКНИТЕ, ЧТОБЫ ИЗМЕНИТЬ СТИЛИ ТЕКСТА ОБРАЗЦА СЛАЙДА</a:t>
            </a:r>
          </a:p>
          <a:p>
            <a:pPr lvl="1" rtl="0"/>
            <a:r>
              <a:rPr lang="en-US"/>
              <a:t>ВТОРОЙ УРОВЕНЬ</a:t>
            </a:r>
          </a:p>
          <a:p>
            <a:pPr lvl="2" rtl="0"/>
            <a:r>
              <a:rPr lang="en-US"/>
              <a:t>ТРЕТИЙ УРОВЕНЬ</a:t>
            </a:r>
          </a:p>
          <a:p>
            <a:pPr lvl="3" rtl="0"/>
            <a:r>
              <a:rPr lang="en-US"/>
              <a:t>ЧЕТВЕРТЫЙ УРОВЕНЬ</a:t>
            </a:r>
          </a:p>
          <a:p>
            <a:pPr lvl="4" rtl="0"/>
            <a:r>
              <a:rPr lang="en-US"/>
              <a:t>ПЯТЫЙ УРОВЕНЬ</a:t>
            </a:r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/>
              <a:t>Заголовок презентации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258736" cy="2880006"/>
          </a:xfrm>
        </p:spPr>
        <p:txBody>
          <a:bodyPr rtlCol="0"/>
          <a:lstStyle/>
          <a:p>
            <a:pPr rtl="0"/>
            <a:r>
              <a:rPr lang="en-US" dirty="0" err="1"/>
              <a:t>Storix</a:t>
            </a:r>
            <a:r>
              <a:rPr lang="en-US" dirty="0"/>
              <a:t> –</a:t>
            </a:r>
            <a:r>
              <a:rPr lang="ru-RU" sz="3200" b="0" dirty="0"/>
              <a:t>решение для автоматизации работы склада</a:t>
            </a:r>
            <a:endParaRPr lang="en-US" b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rtlCol="0"/>
          <a:lstStyle/>
          <a:p>
            <a:pPr rtl="0"/>
            <a:r>
              <a:rPr lang="en-US" dirty="0"/>
              <a:t>10 группа команда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/>
          <a:lstStyle/>
          <a:p>
            <a:pPr rtl="0"/>
            <a:r>
              <a:rPr lang="en-US" dirty="0"/>
              <a:t>Н</a:t>
            </a:r>
            <a:r>
              <a:rPr lang="ru-RU" dirty="0"/>
              <a:t>а</a:t>
            </a:r>
            <a:r>
              <a:rPr lang="en-US" dirty="0"/>
              <a:t>ши преимущества</a:t>
            </a:r>
          </a:p>
        </p:txBody>
      </p:sp>
      <p:sp>
        <p:nvSpPr>
          <p:cNvPr id="8" name="Заполнитель номера слайда 7"/>
          <p:cNvSpPr>
            <a:spLocks noGrp="1"/>
          </p:cNvSpPr>
          <p:nvPr>
            <p:ph type="sldNum" sz="quarter" idx="11"/>
          </p:nvPr>
        </p:nvSpPr>
        <p:spPr>
          <a:xfrm>
            <a:off x="11678478" y="6180138"/>
            <a:ext cx="664597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10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50168" y="1588168"/>
            <a:ext cx="10122632" cy="45919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Наличие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обработка фото/видео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Минимальная стоимость внедрения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Точность сканирования</a:t>
            </a:r>
          </a:p>
          <a:p>
            <a:pPr>
              <a:buFont typeface="Arial" panose="020B0604020202020204" pitchFamily="34" charset="0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Изображение 2" descr="photo_2025-03-27_19-18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55" y="3260725"/>
            <a:ext cx="5385435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954" y="182589"/>
            <a:ext cx="10264775" cy="831215"/>
          </a:xfrm>
        </p:spPr>
        <p:txBody>
          <a:bodyPr/>
          <a:lstStyle/>
          <a:p>
            <a:pPr algn="ctr"/>
            <a:r>
              <a:rPr lang="ru-RU" dirty="0"/>
              <a:t>Дизайн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FE426C-0021-40E6-B708-06F5E73EE6E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27145" y="5954354"/>
            <a:ext cx="566928" cy="695367"/>
          </a:xfrm>
        </p:spPr>
        <p:txBody>
          <a:bodyPr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11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746C94-291F-4D2F-A38B-D5CE4E82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19" y="1225437"/>
            <a:ext cx="8911443" cy="507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 rtlCol="0"/>
          <a:lstStyle/>
          <a:p>
            <a:pPr rtl="0"/>
            <a:r>
              <a:rPr lang="en-US" dirty="0"/>
              <a:t>Группы пользователей</a:t>
            </a:r>
          </a:p>
        </p:txBody>
      </p:sp>
      <p:sp>
        <p:nvSpPr>
          <p:cNvPr id="6" name="Заполнитель содержимого 5"/>
          <p:cNvSpPr>
            <a:spLocks noGrp="1"/>
          </p:cNvSpPr>
          <p:nvPr>
            <p:ph sz="half" idx="2"/>
          </p:nvPr>
        </p:nvSpPr>
        <p:spPr>
          <a:xfrm>
            <a:off x="481330" y="1712595"/>
            <a:ext cx="10311765" cy="4056380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US" alt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Гость</a:t>
            </a:r>
            <a:r>
              <a:rPr lang="ru-RU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-                                                                                          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ознакомиться с информацией на сайте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Работник -                                                                                     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взаимодействие с системой, возможность просмотра отчета по инвентаризации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Администратор -                                                                         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управление складом, возможность просмотра всех отчетов, а также возможности работника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полнитель номера слайда 3"/>
          <p:cNvSpPr>
            <a:spLocks noGrp="1"/>
          </p:cNvSpPr>
          <p:nvPr>
            <p:ph type="sldNum" sz="quarter" idx="35"/>
          </p:nvPr>
        </p:nvSpPr>
        <p:spPr>
          <a:xfrm>
            <a:off x="11699744" y="6121581"/>
            <a:ext cx="634779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12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Стек технологий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5"/>
          </p:nvPr>
        </p:nvSpPr>
        <p:spPr>
          <a:xfrm>
            <a:off x="11669927" y="6127115"/>
            <a:ext cx="684475" cy="415453"/>
          </a:xfrm>
        </p:spPr>
        <p:txBody>
          <a:bodyPr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13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8" name="Изображение 7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15" y="1783715"/>
            <a:ext cx="8562975" cy="43434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9C86B5-84D3-4BDF-90C0-ED4F48F6F7E4}"/>
              </a:ext>
            </a:extLst>
          </p:cNvPr>
          <p:cNvSpPr/>
          <p:nvPr/>
        </p:nvSpPr>
        <p:spPr>
          <a:xfrm>
            <a:off x="1377315" y="1615440"/>
            <a:ext cx="1122045" cy="518160"/>
          </a:xfrm>
          <a:prstGeom prst="rect">
            <a:avLst/>
          </a:prstGeom>
          <a:solidFill>
            <a:schemeClr val="bg1"/>
          </a:solidFill>
          <a:ln w="0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B857852-E42E-4411-8284-0D2A01ACEF2E}"/>
              </a:ext>
            </a:extLst>
          </p:cNvPr>
          <p:cNvSpPr/>
          <p:nvPr/>
        </p:nvSpPr>
        <p:spPr>
          <a:xfrm>
            <a:off x="1066800" y="5486400"/>
            <a:ext cx="1691640" cy="808990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AE5DE79-FFB5-4B75-8DBE-6808DC8D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25" y="1197934"/>
            <a:ext cx="1919623" cy="18713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2443F7-5114-41FC-9322-E2275B83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76" y="4373880"/>
            <a:ext cx="1960672" cy="20464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FF9E9A5-6E24-49D4-A611-52A921A47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190" y="4373880"/>
            <a:ext cx="1764654" cy="20464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2E4D7E-19F1-4A0F-B00D-78BBBD7AC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38" y="1266824"/>
            <a:ext cx="263842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392" y="182880"/>
            <a:ext cx="10085832" cy="1036320"/>
          </a:xfrm>
        </p:spPr>
        <p:txBody>
          <a:bodyPr/>
          <a:lstStyle/>
          <a:p>
            <a:pPr algn="ctr"/>
            <a:r>
              <a:rPr lang="ru-RU" dirty="0">
                <a:sym typeface="+mn-ea"/>
              </a:rPr>
              <a:t>Стек технологий</a:t>
            </a:r>
            <a:endParaRPr lang="ru-RU" altLang="en-US" dirty="0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35"/>
          </p:nvPr>
        </p:nvSpPr>
        <p:spPr>
          <a:xfrm>
            <a:off x="11706447" y="6210300"/>
            <a:ext cx="626689" cy="384048"/>
          </a:xfrm>
        </p:spPr>
        <p:txBody>
          <a:bodyPr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14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7" name="Изображение 6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94" y="1962404"/>
            <a:ext cx="6986905" cy="44399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4FA60C-8664-45C2-A15E-D772674D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09" y="1136777"/>
            <a:ext cx="1771141" cy="17711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41235E-33BD-4ECF-9E49-094B3F2B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728" y="2022348"/>
            <a:ext cx="1771142" cy="1825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1F7D94-8CBF-48D5-AE13-CFABAF712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2" y="1962404"/>
            <a:ext cx="1442704" cy="14427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Бизнес модель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36"/>
          </p:nvPr>
        </p:nvSpPr>
        <p:spPr>
          <a:xfrm>
            <a:off x="2867660" y="4340860"/>
            <a:ext cx="5664200" cy="195897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Является основным источником дохода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5"/>
          </p:nvPr>
        </p:nvSpPr>
        <p:spPr>
          <a:xfrm>
            <a:off x="11653283" y="6170351"/>
            <a:ext cx="669220" cy="445688"/>
          </a:xfrm>
        </p:spPr>
        <p:txBody>
          <a:bodyPr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15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9" name="Прямоугольник: скругленные углы 8"/>
          <p:cNvSpPr/>
          <p:nvPr/>
        </p:nvSpPr>
        <p:spPr>
          <a:xfrm>
            <a:off x="3714950" y="2695074"/>
            <a:ext cx="3768611" cy="1307592"/>
          </a:xfrm>
          <a:prstGeom prst="roundRect">
            <a:avLst/>
          </a:prstGeom>
          <a:solidFill>
            <a:srgbClr val="F63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ПРОДАЖА ПРОДУКТА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392" y="182880"/>
            <a:ext cx="10085832" cy="744329"/>
          </a:xfrm>
        </p:spPr>
        <p:txBody>
          <a:bodyPr/>
          <a:lstStyle/>
          <a:p>
            <a:pPr algn="ctr"/>
            <a:r>
              <a:rPr lang="en-US" dirty="0"/>
              <a:t>roadmap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5"/>
          </p:nvPr>
        </p:nvSpPr>
        <p:spPr>
          <a:xfrm>
            <a:off x="11711771" y="6159026"/>
            <a:ext cx="597957" cy="420249"/>
          </a:xfrm>
        </p:spPr>
        <p:txBody>
          <a:bodyPr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16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DA3B1-C29F-44DA-89A1-76FB5293CEE6}"/>
              </a:ext>
            </a:extLst>
          </p:cNvPr>
          <p:cNvSpPr txBox="1"/>
          <p:nvPr/>
        </p:nvSpPr>
        <p:spPr>
          <a:xfrm>
            <a:off x="480229" y="4657127"/>
            <a:ext cx="236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Запуск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MVP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(0 – 3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месяца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88D72-612B-4220-B0A2-BAFFD2985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29" y="2113236"/>
            <a:ext cx="11231542" cy="2372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E9D64-7F0A-4270-9F31-12F73E26127C}"/>
              </a:ext>
            </a:extLst>
          </p:cNvPr>
          <p:cNvSpPr txBox="1"/>
          <p:nvPr/>
        </p:nvSpPr>
        <p:spPr>
          <a:xfrm>
            <a:off x="4263889" y="4615028"/>
            <a:ext cx="38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Усовершенствование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(3 – 6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месяца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5611E-B1E2-4EF4-8973-0D77AD38B41A}"/>
              </a:ext>
            </a:extLst>
          </p:cNvPr>
          <p:cNvSpPr txBox="1"/>
          <p:nvPr/>
        </p:nvSpPr>
        <p:spPr>
          <a:xfrm>
            <a:off x="8408504" y="4615027"/>
            <a:ext cx="42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Расширения </a:t>
            </a:r>
          </a:p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функционала</a:t>
            </a:r>
            <a:b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(6 – 12 месяца)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C4AEF31-38AD-4C16-95C5-B444EB92256E}"/>
              </a:ext>
            </a:extLst>
          </p:cNvPr>
          <p:cNvCxnSpPr>
            <a:cxnSpLocks/>
          </p:cNvCxnSpPr>
          <p:nvPr/>
        </p:nvCxnSpPr>
        <p:spPr>
          <a:xfrm>
            <a:off x="2808000" y="3299264"/>
            <a:ext cx="2196000" cy="0"/>
          </a:xfrm>
          <a:prstGeom prst="line">
            <a:avLst/>
          </a:prstGeom>
          <a:ln w="190500">
            <a:solidFill>
              <a:srgbClr val="0000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4C7682B-877D-43F0-904B-9326DC8EBFC7}"/>
              </a:ext>
            </a:extLst>
          </p:cNvPr>
          <p:cNvCxnSpPr>
            <a:cxnSpLocks/>
          </p:cNvCxnSpPr>
          <p:nvPr/>
        </p:nvCxnSpPr>
        <p:spPr>
          <a:xfrm>
            <a:off x="7253340" y="3299264"/>
            <a:ext cx="2160000" cy="0"/>
          </a:xfrm>
          <a:prstGeom prst="line">
            <a:avLst/>
          </a:prstGeom>
          <a:ln w="190500">
            <a:solidFill>
              <a:srgbClr val="0000C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Правая круглая скобка 11">
            <a:extLst>
              <a:ext uri="{FF2B5EF4-FFF2-40B4-BE49-F238E27FC236}">
                <a16:creationId xmlns:a16="http://schemas.microsoft.com/office/drawing/2014/main" id="{700B5950-5477-4307-ABCF-4546CE4A833C}"/>
              </a:ext>
            </a:extLst>
          </p:cNvPr>
          <p:cNvSpPr/>
          <p:nvPr/>
        </p:nvSpPr>
        <p:spPr>
          <a:xfrm>
            <a:off x="7122470" y="1515828"/>
            <a:ext cx="1649497" cy="4379798"/>
          </a:xfrm>
          <a:prstGeom prst="rightBracket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Левая круглая скобка 12">
            <a:extLst>
              <a:ext uri="{FF2B5EF4-FFF2-40B4-BE49-F238E27FC236}">
                <a16:creationId xmlns:a16="http://schemas.microsoft.com/office/drawing/2014/main" id="{EA4C8397-9C25-452D-A75A-9C5BD68F1019}"/>
              </a:ext>
            </a:extLst>
          </p:cNvPr>
          <p:cNvSpPr/>
          <p:nvPr/>
        </p:nvSpPr>
        <p:spPr>
          <a:xfrm>
            <a:off x="121920" y="1343993"/>
            <a:ext cx="1649497" cy="4551626"/>
          </a:xfrm>
          <a:prstGeom prst="leftBracket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07738B-A7CD-411A-8339-AEA25A96F65C}"/>
              </a:ext>
            </a:extLst>
          </p:cNvPr>
          <p:cNvSpPr txBox="1"/>
          <p:nvPr/>
        </p:nvSpPr>
        <p:spPr>
          <a:xfrm>
            <a:off x="2420023" y="5653635"/>
            <a:ext cx="4053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Краткосрочные перспективы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4D97D-5CAF-4E02-BB7D-D31C8841EE24}"/>
              </a:ext>
            </a:extLst>
          </p:cNvPr>
          <p:cNvSpPr txBox="1"/>
          <p:nvPr/>
        </p:nvSpPr>
        <p:spPr>
          <a:xfrm>
            <a:off x="8590236" y="518335"/>
            <a:ext cx="3303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Долгосрочные перспективы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1172" y="-273050"/>
            <a:ext cx="10085832" cy="1307592"/>
          </a:xfrm>
        </p:spPr>
        <p:txBody>
          <a:bodyPr/>
          <a:lstStyle/>
          <a:p>
            <a:pPr algn="ctr"/>
            <a:r>
              <a:rPr lang="ru-RU" dirty="0"/>
              <a:t>Команда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225425" y="1177290"/>
            <a:ext cx="9418305" cy="535271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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Вернигоров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Никита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Владимирович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Аналитик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PM</a:t>
            </a:r>
            <a:endParaRPr lang="en-US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Неупокоев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Дмитрий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Александрович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QA,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Frontend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Team lead</a:t>
            </a:r>
            <a:endParaRPr lang="en-US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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Шестопалов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Никита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Максимович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end, Al-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инженер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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Михайлов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Никита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Павлович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end, Al-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инженер</a:t>
            </a:r>
            <a:endParaRPr lang="en-US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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Толпыгин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Данил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Алексеевич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n-US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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Голубева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Дарья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Олеговна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Дизайнер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5"/>
          </p:nvPr>
        </p:nvSpPr>
        <p:spPr>
          <a:xfrm>
            <a:off x="11759609" y="6222127"/>
            <a:ext cx="432391" cy="397565"/>
          </a:xfrm>
        </p:spPr>
        <p:txBody>
          <a:bodyPr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17</a:t>
            </a:fld>
            <a:endParaRPr lang="en-US" sz="3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556660" y="1349406"/>
            <a:ext cx="3948582" cy="720689"/>
          </a:xfrm>
        </p:spPr>
        <p:txBody>
          <a:bodyPr rtlCol="0"/>
          <a:lstStyle/>
          <a:p>
            <a:pPr rtl="0"/>
            <a:r>
              <a:rPr lang="en-US" dirty="0"/>
              <a:t>Проблемы</a:t>
            </a:r>
          </a:p>
        </p:txBody>
      </p:sp>
      <p:sp>
        <p:nvSpPr>
          <p:cNvPr id="4" name="Заполнитель содержимого 3"/>
          <p:cNvSpPr>
            <a:spLocks noGrp="1"/>
          </p:cNvSpPr>
          <p:nvPr>
            <p:ph idx="1"/>
          </p:nvPr>
        </p:nvSpPr>
        <p:spPr>
          <a:xfrm>
            <a:off x="6556660" y="2585356"/>
            <a:ext cx="4974078" cy="3342088"/>
          </a:xfrm>
        </p:spPr>
        <p:txBody>
          <a:bodyPr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Ручной ввод данных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Риски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потерь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Заполнитель номера слайда 19"/>
          <p:cNvSpPr>
            <a:spLocks noGrp="1"/>
          </p:cNvSpPr>
          <p:nvPr>
            <p:ph type="sldNum" sz="quarter" idx="13"/>
          </p:nvPr>
        </p:nvSpPr>
        <p:spPr>
          <a:xfrm>
            <a:off x="11716512" y="6203361"/>
            <a:ext cx="543550" cy="660851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2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581" r="8581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83940" y="1134466"/>
            <a:ext cx="5154166" cy="1009381"/>
          </a:xfrm>
        </p:spPr>
        <p:txBody>
          <a:bodyPr rtlCol="0"/>
          <a:lstStyle/>
          <a:p>
            <a:pPr rtl="0"/>
            <a:r>
              <a:rPr lang="en-US" dirty="0"/>
              <a:t>Решение</a:t>
            </a:r>
          </a:p>
        </p:txBody>
      </p:sp>
      <p:sp>
        <p:nvSpPr>
          <p:cNvPr id="2" name="Замещающий текст 1"/>
          <p:cNvSpPr>
            <a:spLocks noGrp="1"/>
          </p:cNvSpPr>
          <p:nvPr>
            <p:ph type="body" idx="1"/>
          </p:nvPr>
        </p:nvSpPr>
        <p:spPr>
          <a:xfrm>
            <a:off x="6096000" y="2906769"/>
            <a:ext cx="5054674" cy="2623446"/>
          </a:xfrm>
        </p:spPr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Автоматическое распознавание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Оптимизация процесса</a:t>
            </a:r>
          </a:p>
        </p:txBody>
      </p:sp>
      <p:sp>
        <p:nvSpPr>
          <p:cNvPr id="5" name="Заполнитель номера слайда 19"/>
          <p:cNvSpPr txBox="1"/>
          <p:nvPr/>
        </p:nvSpPr>
        <p:spPr>
          <a:xfrm>
            <a:off x="11790946" y="6251713"/>
            <a:ext cx="401054" cy="606287"/>
          </a:xfrm>
          <a:prstGeom prst="rect">
            <a:avLst/>
          </a:prstGeom>
        </p:spPr>
        <p:txBody>
          <a:bodyPr rtlCol="0"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en-US" sz="300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fld>
            <a:endParaRPr lang="en-US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Замещающая рамка рисунка 3" descr="photo_2025-03-27_19-04-22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777240" y="1545590"/>
            <a:ext cx="4744085" cy="398462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73075" y="3542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49647" y="-184426"/>
            <a:ext cx="10313141" cy="1494674"/>
          </a:xfrm>
        </p:spPr>
        <p:txBody>
          <a:bodyPr rtlCol="0" anchor="b"/>
          <a:lstStyle/>
          <a:p>
            <a:pPr rtl="0"/>
            <a:r>
              <a:rPr lang="ru-RU" dirty="0"/>
              <a:t>Объем роста складов в </a:t>
            </a:r>
            <a:r>
              <a:rPr lang="ru-RU" dirty="0" err="1"/>
              <a:t>россии</a:t>
            </a:r>
            <a:endParaRPr lang="en-US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285809" y="1461052"/>
            <a:ext cx="4475034" cy="4373218"/>
          </a:xfrm>
        </p:spPr>
        <p:txBody>
          <a:bodyPr rtlCol="0" anchor="b"/>
          <a:lstStyle/>
          <a:p>
            <a:pPr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Динамика роста 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площади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складов за 20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7-2024г</a:t>
            </a:r>
          </a:p>
          <a:p>
            <a:pPr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Рынок неуклонно растет</a:t>
            </a:r>
          </a:p>
          <a:p>
            <a:pPr rtl="0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2024 году площадь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складов в России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достигла 198.2 млн кв.м.</a:t>
            </a:r>
          </a:p>
          <a:p>
            <a:pPr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мещающий текст 10"/>
          <p:cNvSpPr txBox="1"/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/>
              <a:t>Щелкните, чтобы изменить стили образца текста</a:t>
            </a:r>
          </a:p>
        </p:txBody>
      </p:sp>
      <p:sp>
        <p:nvSpPr>
          <p:cNvPr id="8" name="Замещающий текст 10"/>
          <p:cNvSpPr txBox="1"/>
          <p:nvPr/>
        </p:nvSpPr>
        <p:spPr>
          <a:xfrm>
            <a:off x="11016145" y="1337517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dirty="0"/>
              <a:t>Щелкните, чтобы изменить стили текста образца слайда</a:t>
            </a:r>
          </a:p>
        </p:txBody>
      </p:sp>
      <p:sp>
        <p:nvSpPr>
          <p:cNvPr id="16" name="Заполнитель номера слайда 15"/>
          <p:cNvSpPr>
            <a:spLocks noGrp="1"/>
          </p:cNvSpPr>
          <p:nvPr>
            <p:ph type="sldNum" sz="quarter" idx="11"/>
          </p:nvPr>
        </p:nvSpPr>
        <p:spPr>
          <a:xfrm>
            <a:off x="11716512" y="6241002"/>
            <a:ext cx="587938" cy="525556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4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913072756"/>
              </p:ext>
            </p:extLst>
          </p:nvPr>
        </p:nvGraphicFramePr>
        <p:xfrm>
          <a:off x="4929810" y="784637"/>
          <a:ext cx="6812544" cy="607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9301" y="468391"/>
            <a:ext cx="5202936" cy="2169053"/>
          </a:xfrm>
        </p:spPr>
        <p:txBody>
          <a:bodyPr rtlCol="0"/>
          <a:lstStyle/>
          <a:p>
            <a:pPr rtl="0"/>
            <a:r>
              <a:rPr lang="en-US" dirty="0"/>
              <a:t>Актуальность на российском рынке 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6439301" y="3207071"/>
            <a:ext cx="5011964" cy="2986853"/>
          </a:xfrm>
        </p:spPr>
        <p:txBody>
          <a:bodyPr rtlCol="0"/>
          <a:lstStyle/>
          <a:p>
            <a:pPr rtl="0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изнес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переходит в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цифровую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среду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полнитель номера слайда 15"/>
          <p:cNvSpPr txBox="1"/>
          <p:nvPr/>
        </p:nvSpPr>
        <p:spPr>
          <a:xfrm>
            <a:off x="11642237" y="6231835"/>
            <a:ext cx="716601" cy="644453"/>
          </a:xfrm>
          <a:prstGeom prst="rect">
            <a:avLst/>
          </a:prstGeom>
        </p:spPr>
        <p:txBody>
          <a:bodyPr rtlCol="0"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en-US" sz="3000" smtClean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fld>
            <a:endParaRPr lang="en-US" sz="3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02644" y="240630"/>
            <a:ext cx="11006514" cy="747883"/>
          </a:xfrm>
        </p:spPr>
        <p:txBody>
          <a:bodyPr rtlCol="0"/>
          <a:lstStyle/>
          <a:p>
            <a:pPr rtl="0"/>
            <a:r>
              <a:rPr lang="en-US" noProof="0" dirty="0"/>
              <a:t>Целевая аудитория</a:t>
            </a:r>
            <a:endParaRPr lang="en-US" dirty="0"/>
          </a:p>
        </p:txBody>
      </p:sp>
      <p:sp>
        <p:nvSpPr>
          <p:cNvPr id="7" name="Замещающий текст 6"/>
          <p:cNvSpPr>
            <a:spLocks noGrp="1"/>
          </p:cNvSpPr>
          <p:nvPr>
            <p:ph type="body" sz="quarter" idx="12"/>
          </p:nvPr>
        </p:nvSpPr>
        <p:spPr>
          <a:xfrm>
            <a:off x="134620" y="3220278"/>
            <a:ext cx="4879975" cy="3188142"/>
          </a:xfrm>
        </p:spPr>
        <p:txBody>
          <a:bodyPr rtlCol="0"/>
          <a:lstStyle/>
          <a:p>
            <a:pPr rt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География: Россия</a:t>
            </a:r>
          </a:p>
          <a:p>
            <a:pPr rt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Портрет: среднии и большие компании с большим количеством товаров и складов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полнитель номера слайда 11"/>
          <p:cNvSpPr>
            <a:spLocks noGrp="1"/>
          </p:cNvSpPr>
          <p:nvPr>
            <p:ph type="sldNum" sz="quarter" idx="11"/>
          </p:nvPr>
        </p:nvSpPr>
        <p:spPr>
          <a:xfrm>
            <a:off x="11817626" y="6291470"/>
            <a:ext cx="374374" cy="475088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6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23" y="1097031"/>
            <a:ext cx="1053967" cy="10539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02645" y="2206329"/>
            <a:ext cx="3257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Производственне компании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63" y="1152362"/>
            <a:ext cx="1053967" cy="10539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960629" y="2206328"/>
            <a:ext cx="3214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Дистрибьюторске компании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3" y="1152362"/>
            <a:ext cx="1053967" cy="10539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6917635" y="2150998"/>
            <a:ext cx="4164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Компании электронной коммерции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44296" y="271913"/>
            <a:ext cx="4468849" cy="514471"/>
          </a:xfrm>
        </p:spPr>
        <p:txBody>
          <a:bodyPr rtlCol="0" anchor="t"/>
          <a:lstStyle/>
          <a:p>
            <a:pPr rtl="0"/>
            <a:r>
              <a:rPr lang="en-US" dirty="0" err="1"/>
              <a:t>SwOT</a:t>
            </a:r>
            <a:r>
              <a:rPr lang="en-US" dirty="0"/>
              <a:t>-</a:t>
            </a:r>
            <a:r>
              <a:rPr lang="ru-RU" dirty="0"/>
              <a:t>анализ</a:t>
            </a:r>
            <a:endParaRPr lang="en-US" dirty="0"/>
          </a:p>
        </p:txBody>
      </p:sp>
      <p:sp>
        <p:nvSpPr>
          <p:cNvPr id="27" name="Заполнитель номера слайда 26"/>
          <p:cNvSpPr>
            <a:spLocks noGrp="1"/>
          </p:cNvSpPr>
          <p:nvPr>
            <p:ph type="sldNum" sz="quarter" idx="11"/>
          </p:nvPr>
        </p:nvSpPr>
        <p:spPr>
          <a:xfrm>
            <a:off x="11716512" y="6311348"/>
            <a:ext cx="566928" cy="455210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7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" y="2005153"/>
            <a:ext cx="497840" cy="4978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1971" y="1130300"/>
            <a:ext cx="4187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Высокая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скорость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инвентаризации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Минимизация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человеческих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ошибок</a:t>
            </a:r>
            <a:r>
              <a:rPr lang="ru-RU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071" y="4406327"/>
            <a:ext cx="550676" cy="55067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238" y="1743039"/>
            <a:ext cx="1021509" cy="102150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01" y="4270708"/>
            <a:ext cx="773370" cy="7733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00282" y="1130391"/>
            <a:ext cx="3763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Weaknesses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Зависимость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качества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видео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Низкая известность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32254" y="3756660"/>
            <a:ext cx="4120983" cy="27335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Развитие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ИИ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компьютерного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зрения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Рост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спроса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автоматизацию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складов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00282" y="3756660"/>
            <a:ext cx="4003620" cy="24006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Threats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Конкуренция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традиционными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системами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Технические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сбои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924025"/>
          </a:xfrm>
        </p:spPr>
        <p:txBody>
          <a:bodyPr rtlCol="0"/>
          <a:lstStyle/>
          <a:p>
            <a:pPr algn="ctr" rtl="0"/>
            <a:r>
              <a:rPr lang="ru-RU" dirty="0"/>
              <a:t>Оценка рынка </a:t>
            </a:r>
            <a:r>
              <a:rPr lang="en-US" dirty="0"/>
              <a:t>SAM/SOM</a:t>
            </a:r>
          </a:p>
        </p:txBody>
      </p:sp>
      <p:sp>
        <p:nvSpPr>
          <p:cNvPr id="5" name="Заполнитель номера слайда 4"/>
          <p:cNvSpPr>
            <a:spLocks noGrp="1"/>
          </p:cNvSpPr>
          <p:nvPr>
            <p:ph type="sldNum" sz="quarter" idx="11"/>
          </p:nvPr>
        </p:nvSpPr>
        <p:spPr>
          <a:xfrm>
            <a:off x="11716512" y="6321287"/>
            <a:ext cx="566928" cy="445271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8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8" y="1214197"/>
            <a:ext cx="7873499" cy="4666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полнитель номера слайда 4"/>
          <p:cNvSpPr>
            <a:spLocks noGrp="1"/>
          </p:cNvSpPr>
          <p:nvPr>
            <p:ph type="sldNum" sz="quarter" idx="11"/>
          </p:nvPr>
        </p:nvSpPr>
        <p:spPr>
          <a:xfrm>
            <a:off x="11716512" y="6331225"/>
            <a:ext cx="566928" cy="435333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3000" smtClean="0">
                <a:latin typeface="Arial Black" panose="020B0A04020102020204" pitchFamily="34" charset="0"/>
              </a:rPr>
              <a:t>9</a:t>
            </a:fld>
            <a:endParaRPr lang="en-US" sz="3000" dirty="0">
              <a:latin typeface="Arial Black" panose="020B0A04020102020204" pitchFamily="34" charset="0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14051"/>
              </p:ext>
            </p:extLst>
          </p:nvPr>
        </p:nvGraphicFramePr>
        <p:xfrm>
          <a:off x="0" y="0"/>
          <a:ext cx="11823405" cy="685799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6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2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4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46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Компания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Необходимось сканера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Контроль геолокации товара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Выгрузка отчетов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Al – 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обработка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 WMS24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ru-RU" altLang="en-US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Первый Бит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Stels </a:t>
                      </a:r>
                    </a:p>
                    <a:p>
                      <a:pPr algn="ctr"/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59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Storix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+mj-ea"/>
                          <a:cs typeface="+mj-ea"/>
                        </a:rPr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1C4F3-182B-4FFD-86F3-85933C0520B9}">
  <ds:schemaRefs/>
</ds:datastoreItem>
</file>

<file path=customXml/itemProps2.xml><?xml version="1.0" encoding="utf-8"?>
<ds:datastoreItem xmlns:ds="http://schemas.openxmlformats.org/officeDocument/2006/customXml" ds:itemID="{4A0E3FE2-6B9B-4C9A-84D9-AD118750DE60}">
  <ds:schemaRefs/>
</ds:datastoreItem>
</file>

<file path=customXml/itemProps3.xml><?xml version="1.0" encoding="utf-8"?>
<ds:datastoreItem xmlns:ds="http://schemas.openxmlformats.org/officeDocument/2006/customXml" ds:itemID="{F6D4D42E-C7BD-4080-9A83-56BA58F91A9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Светлая современная презентация</Template>
  <TotalTime>174</TotalTime>
  <Words>344</Words>
  <Application>Microsoft Office PowerPoint</Application>
  <PresentationFormat>Широкоэкранный</PresentationFormat>
  <Paragraphs>107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Avenir Next LT Pro</vt:lpstr>
      <vt:lpstr>Avenir Next LT Pro Light</vt:lpstr>
      <vt:lpstr>Calibri</vt:lpstr>
      <vt:lpstr>Пользовательская</vt:lpstr>
      <vt:lpstr>Storix –решение для автоматизации работы склада</vt:lpstr>
      <vt:lpstr>Проблемы</vt:lpstr>
      <vt:lpstr>Решение</vt:lpstr>
      <vt:lpstr>Объем роста складов в россии</vt:lpstr>
      <vt:lpstr>Актуальность на российском рынке </vt:lpstr>
      <vt:lpstr>Целевая аудитория</vt:lpstr>
      <vt:lpstr>SwOT-анализ</vt:lpstr>
      <vt:lpstr>Оценка рынка SAM/SOM</vt:lpstr>
      <vt:lpstr>Презентация PowerPoint</vt:lpstr>
      <vt:lpstr>Наши преимущества</vt:lpstr>
      <vt:lpstr>Дизайн</vt:lpstr>
      <vt:lpstr>Группы пользователей</vt:lpstr>
      <vt:lpstr>Стек технологий</vt:lpstr>
      <vt:lpstr>Стек технологий</vt:lpstr>
      <vt:lpstr>Бизнес модель</vt:lpstr>
      <vt:lpstr>roadmap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Storix –передовое решение для автоматизации работы склада</dc:title>
  <dc:creator>Никита Вернигоров</dc:creator>
  <cp:lastModifiedBy>Дмитрий Неупокоев</cp:lastModifiedBy>
  <cp:revision>24</cp:revision>
  <dcterms:created xsi:type="dcterms:W3CDTF">2025-03-24T16:14:00Z</dcterms:created>
  <dcterms:modified xsi:type="dcterms:W3CDTF">2025-03-29T20:23:59Z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97ECD78CED2C4B868D281730A90D7965_12</vt:lpwstr>
  </property>
  <property fmtid="{D5CDD505-2E9C-101B-9397-08002B2CF9AE}" pid="5" name="KSOProductBuildVer">
    <vt:lpwstr>1049-12.2.0.20326</vt:lpwstr>
  </property>
</Properties>
</file>